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02" r:id="rId8"/>
    <p:sldId id="703" r:id="rId9"/>
    <p:sldId id="704" r:id="rId10"/>
    <p:sldId id="705" r:id="rId11"/>
    <p:sldId id="706" r:id="rId12"/>
    <p:sldId id="707" r:id="rId13"/>
    <p:sldId id="708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53999-7ED2-6B7A-074D-F01E587BA609}" v="235" dt="2024-02-07T14:21:22.445"/>
    <p1510:client id="{338BE32B-BB2F-FA48-9979-0892B422463F}" vWet="4" dt="2024-02-07T15:23:05.901"/>
    <p1510:client id="{651FA009-983E-0B92-06F3-61EFB30AD10C}" v="10" dt="2024-02-07T21:07:09.416"/>
    <p1510:client id="{DECAE4FF-2B48-84EF-451F-45302F0DD4B7}" v="36" dt="2024-02-07T15:38:36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Lim" userId="S::jlim76@jh.edu::aab274b0-c759-44f1-b5c4-17be17945113" providerId="AD" clId="Web-{25C53999-7ED2-6B7A-074D-F01E587BA609}"/>
    <pc:docChg chg="modSld">
      <pc:chgData name="Josiah Lim" userId="S::jlim76@jh.edu::aab274b0-c759-44f1-b5c4-17be17945113" providerId="AD" clId="Web-{25C53999-7ED2-6B7A-074D-F01E587BA609}" dt="2024-02-07T14:21:22.445" v="207" actId="20577"/>
      <pc:docMkLst>
        <pc:docMk/>
      </pc:docMkLst>
      <pc:sldChg chg="modSp">
        <pc:chgData name="Josiah Lim" userId="S::jlim76@jh.edu::aab274b0-c759-44f1-b5c4-17be17945113" providerId="AD" clId="Web-{25C53999-7ED2-6B7A-074D-F01E587BA609}" dt="2024-02-07T14:14:01.373" v="14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25C53999-7ED2-6B7A-074D-F01E587BA609}" dt="2024-02-07T14:14:01.373" v="14" actId="20577"/>
          <ac:spMkLst>
            <pc:docMk/>
            <pc:sldMk cId="59846415" sldId="701"/>
            <ac:spMk id="7" creationId="{B69686D0-04B2-1490-F04D-B7907C085DA5}"/>
          </ac:spMkLst>
        </pc:spChg>
      </pc:sldChg>
      <pc:sldChg chg="modSp">
        <pc:chgData name="Josiah Lim" userId="S::jlim76@jh.edu::aab274b0-c759-44f1-b5c4-17be17945113" providerId="AD" clId="Web-{25C53999-7ED2-6B7A-074D-F01E587BA609}" dt="2024-02-07T14:14:11.545" v="20" actId="20577"/>
        <pc:sldMkLst>
          <pc:docMk/>
          <pc:sldMk cId="2317898555" sldId="703"/>
        </pc:sldMkLst>
        <pc:spChg chg="mod">
          <ac:chgData name="Josiah Lim" userId="S::jlim76@jh.edu::aab274b0-c759-44f1-b5c4-17be17945113" providerId="AD" clId="Web-{25C53999-7ED2-6B7A-074D-F01E587BA609}" dt="2024-02-07T14:14:11.545" v="20" actId="20577"/>
          <ac:spMkLst>
            <pc:docMk/>
            <pc:sldMk cId="2317898555" sldId="703"/>
            <ac:spMk id="4" creationId="{1FA4D7AC-0C5F-9FBD-4356-7AE581484B95}"/>
          </ac:spMkLst>
        </pc:spChg>
      </pc:sldChg>
      <pc:sldChg chg="modSp">
        <pc:chgData name="Josiah Lim" userId="S::jlim76@jh.edu::aab274b0-c759-44f1-b5c4-17be17945113" providerId="AD" clId="Web-{25C53999-7ED2-6B7A-074D-F01E587BA609}" dt="2024-02-07T14:17:41.596" v="121" actId="20577"/>
        <pc:sldMkLst>
          <pc:docMk/>
          <pc:sldMk cId="2461777595" sldId="704"/>
        </pc:sldMkLst>
        <pc:spChg chg="mod">
          <ac:chgData name="Josiah Lim" userId="S::jlim76@jh.edu::aab274b0-c759-44f1-b5c4-17be17945113" providerId="AD" clId="Web-{25C53999-7ED2-6B7A-074D-F01E587BA609}" dt="2024-02-07T14:17:37.987" v="120" actId="20577"/>
          <ac:spMkLst>
            <pc:docMk/>
            <pc:sldMk cId="2461777595" sldId="704"/>
            <ac:spMk id="2" creationId="{04149090-1541-BE57-B615-5B0D47ECF101}"/>
          </ac:spMkLst>
        </pc:spChg>
        <pc:spChg chg="mod">
          <ac:chgData name="Josiah Lim" userId="S::jlim76@jh.edu::aab274b0-c759-44f1-b5c4-17be17945113" providerId="AD" clId="Web-{25C53999-7ED2-6B7A-074D-F01E587BA609}" dt="2024-02-07T14:17:41.596" v="121" actId="20577"/>
          <ac:spMkLst>
            <pc:docMk/>
            <pc:sldMk cId="2461777595" sldId="704"/>
            <ac:spMk id="3" creationId="{8F712422-2403-172D-07FB-9E33B1DC940C}"/>
          </ac:spMkLst>
        </pc:spChg>
        <pc:picChg chg="mod">
          <ac:chgData name="Josiah Lim" userId="S::jlim76@jh.edu::aab274b0-c759-44f1-b5c4-17be17945113" providerId="AD" clId="Web-{25C53999-7ED2-6B7A-074D-F01E587BA609}" dt="2024-02-07T14:16:43.829" v="81" actId="1076"/>
          <ac:picMkLst>
            <pc:docMk/>
            <pc:sldMk cId="2461777595" sldId="704"/>
            <ac:picMk id="4" creationId="{B5E9F52E-C7B6-DD91-62F5-9A396D477856}"/>
          </ac:picMkLst>
        </pc:picChg>
      </pc:sldChg>
      <pc:sldChg chg="modSp">
        <pc:chgData name="Josiah Lim" userId="S::jlim76@jh.edu::aab274b0-c759-44f1-b5c4-17be17945113" providerId="AD" clId="Web-{25C53999-7ED2-6B7A-074D-F01E587BA609}" dt="2024-02-07T14:18:12.550" v="132" actId="20577"/>
        <pc:sldMkLst>
          <pc:docMk/>
          <pc:sldMk cId="1440924472" sldId="705"/>
        </pc:sldMkLst>
        <pc:spChg chg="mod">
          <ac:chgData name="Josiah Lim" userId="S::jlim76@jh.edu::aab274b0-c759-44f1-b5c4-17be17945113" providerId="AD" clId="Web-{25C53999-7ED2-6B7A-074D-F01E587BA609}" dt="2024-02-07T14:17:21.377" v="111" actId="20577"/>
          <ac:spMkLst>
            <pc:docMk/>
            <pc:sldMk cId="1440924472" sldId="705"/>
            <ac:spMk id="2" creationId="{992DE625-25A2-9864-78B2-52858F576FF3}"/>
          </ac:spMkLst>
        </pc:spChg>
        <pc:spChg chg="mod">
          <ac:chgData name="Josiah Lim" userId="S::jlim76@jh.edu::aab274b0-c759-44f1-b5c4-17be17945113" providerId="AD" clId="Web-{25C53999-7ED2-6B7A-074D-F01E587BA609}" dt="2024-02-07T14:18:12.550" v="132" actId="20577"/>
          <ac:spMkLst>
            <pc:docMk/>
            <pc:sldMk cId="1440924472" sldId="705"/>
            <ac:spMk id="6" creationId="{E018648A-469A-D2BA-D727-3CB9D5AD1579}"/>
          </ac:spMkLst>
        </pc:spChg>
      </pc:sldChg>
      <pc:sldChg chg="modSp">
        <pc:chgData name="Josiah Lim" userId="S::jlim76@jh.edu::aab274b0-c759-44f1-b5c4-17be17945113" providerId="AD" clId="Web-{25C53999-7ED2-6B7A-074D-F01E587BA609}" dt="2024-02-07T14:20:48.444" v="196" actId="20577"/>
        <pc:sldMkLst>
          <pc:docMk/>
          <pc:sldMk cId="3365634227" sldId="706"/>
        </pc:sldMkLst>
        <pc:spChg chg="mod">
          <ac:chgData name="Josiah Lim" userId="S::jlim76@jh.edu::aab274b0-c759-44f1-b5c4-17be17945113" providerId="AD" clId="Web-{25C53999-7ED2-6B7A-074D-F01E587BA609}" dt="2024-02-07T14:18:35.019" v="140" actId="20577"/>
          <ac:spMkLst>
            <pc:docMk/>
            <pc:sldMk cId="3365634227" sldId="706"/>
            <ac:spMk id="2" creationId="{FB8EBDDE-E319-45C8-784A-BEC0AF63D2CA}"/>
          </ac:spMkLst>
        </pc:spChg>
        <pc:spChg chg="mod">
          <ac:chgData name="Josiah Lim" userId="S::jlim76@jh.edu::aab274b0-c759-44f1-b5c4-17be17945113" providerId="AD" clId="Web-{25C53999-7ED2-6B7A-074D-F01E587BA609}" dt="2024-02-07T14:20:48.444" v="196" actId="20577"/>
          <ac:spMkLst>
            <pc:docMk/>
            <pc:sldMk cId="3365634227" sldId="706"/>
            <ac:spMk id="3" creationId="{738AF6DF-C954-2007-46E1-EA1F52D2A18D}"/>
          </ac:spMkLst>
        </pc:spChg>
        <pc:picChg chg="mod">
          <ac:chgData name="Josiah Lim" userId="S::jlim76@jh.edu::aab274b0-c759-44f1-b5c4-17be17945113" providerId="AD" clId="Web-{25C53999-7ED2-6B7A-074D-F01E587BA609}" dt="2024-02-07T14:19:09.051" v="164" actId="1076"/>
          <ac:picMkLst>
            <pc:docMk/>
            <pc:sldMk cId="3365634227" sldId="706"/>
            <ac:picMk id="4" creationId="{F04754E3-DC18-9299-BF0B-3E1E48EFE605}"/>
          </ac:picMkLst>
        </pc:picChg>
        <pc:picChg chg="mod">
          <ac:chgData name="Josiah Lim" userId="S::jlim76@jh.edu::aab274b0-c759-44f1-b5c4-17be17945113" providerId="AD" clId="Web-{25C53999-7ED2-6B7A-074D-F01E587BA609}" dt="2024-02-07T14:19:21.208" v="166" actId="1076"/>
          <ac:picMkLst>
            <pc:docMk/>
            <pc:sldMk cId="3365634227" sldId="706"/>
            <ac:picMk id="5" creationId="{CF4215E4-ED1C-5663-6F1D-D949B29617C5}"/>
          </ac:picMkLst>
        </pc:picChg>
      </pc:sldChg>
      <pc:sldChg chg="modSp">
        <pc:chgData name="Josiah Lim" userId="S::jlim76@jh.edu::aab274b0-c759-44f1-b5c4-17be17945113" providerId="AD" clId="Web-{25C53999-7ED2-6B7A-074D-F01E587BA609}" dt="2024-02-07T14:21:22.445" v="207" actId="20577"/>
        <pc:sldMkLst>
          <pc:docMk/>
          <pc:sldMk cId="2252520543" sldId="707"/>
        </pc:sldMkLst>
        <pc:spChg chg="mod">
          <ac:chgData name="Josiah Lim" userId="S::jlim76@jh.edu::aab274b0-c759-44f1-b5c4-17be17945113" providerId="AD" clId="Web-{25C53999-7ED2-6B7A-074D-F01E587BA609}" dt="2024-02-07T14:20:21.162" v="184" actId="20577"/>
          <ac:spMkLst>
            <pc:docMk/>
            <pc:sldMk cId="2252520543" sldId="707"/>
            <ac:spMk id="2" creationId="{130035E0-3770-9F1B-1D4C-2F1FBE37E079}"/>
          </ac:spMkLst>
        </pc:spChg>
        <pc:spChg chg="mod">
          <ac:chgData name="Josiah Lim" userId="S::jlim76@jh.edu::aab274b0-c759-44f1-b5c4-17be17945113" providerId="AD" clId="Web-{25C53999-7ED2-6B7A-074D-F01E587BA609}" dt="2024-02-07T14:21:22.445" v="207" actId="20577"/>
          <ac:spMkLst>
            <pc:docMk/>
            <pc:sldMk cId="2252520543" sldId="707"/>
            <ac:spMk id="3" creationId="{E03C742B-5E48-88CE-C5AD-1A315F9BC0EE}"/>
          </ac:spMkLst>
        </pc:spChg>
        <pc:picChg chg="mod">
          <ac:chgData name="Josiah Lim" userId="S::jlim76@jh.edu::aab274b0-c759-44f1-b5c4-17be17945113" providerId="AD" clId="Web-{25C53999-7ED2-6B7A-074D-F01E587BA609}" dt="2024-02-07T14:20:36.475" v="186" actId="1076"/>
          <ac:picMkLst>
            <pc:docMk/>
            <pc:sldMk cId="2252520543" sldId="707"/>
            <ac:picMk id="6" creationId="{F6E6348B-FEB9-8B3D-CD76-8B62BC19981C}"/>
          </ac:picMkLst>
        </pc:picChg>
      </pc:sldChg>
    </pc:docChg>
  </pc:docChgLst>
  <pc:docChgLst>
    <pc:chgData name="Josiah Lim" userId="S::jlim76@jh.edu::aab274b0-c759-44f1-b5c4-17be17945113" providerId="AD" clId="Web-{651FA009-983E-0B92-06F3-61EFB30AD10C}"/>
    <pc:docChg chg="delSld modSld">
      <pc:chgData name="Josiah Lim" userId="S::jlim76@jh.edu::aab274b0-c759-44f1-b5c4-17be17945113" providerId="AD" clId="Web-{651FA009-983E-0B92-06F3-61EFB30AD10C}" dt="2024-02-07T21:07:07.119" v="8" actId="20577"/>
      <pc:docMkLst>
        <pc:docMk/>
      </pc:docMkLst>
      <pc:sldChg chg="modSp">
        <pc:chgData name="Josiah Lim" userId="S::jlim76@jh.edu::aab274b0-c759-44f1-b5c4-17be17945113" providerId="AD" clId="Web-{651FA009-983E-0B92-06F3-61EFB30AD10C}" dt="2024-02-07T21:07:07.119" v="8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651FA009-983E-0B92-06F3-61EFB30AD10C}" dt="2024-02-07T21:07:07.119" v="8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del">
        <pc:chgData name="Josiah Lim" userId="S::jlim76@jh.edu::aab274b0-c759-44f1-b5c4-17be17945113" providerId="AD" clId="Web-{651FA009-983E-0B92-06F3-61EFB30AD10C}" dt="2024-02-07T21:06:59.181" v="0"/>
        <pc:sldMkLst>
          <pc:docMk/>
          <pc:sldMk cId="59846415" sldId="701"/>
        </pc:sldMkLst>
      </pc:sldChg>
    </pc:docChg>
  </pc:docChgLst>
  <pc:docChgLst>
    <pc:chgData name="Josiah Lim" userId="S::jlim76@jh.edu::aab274b0-c759-44f1-b5c4-17be17945113" providerId="AD" clId="Web-{DECAE4FF-2B48-84EF-451F-45302F0DD4B7}"/>
    <pc:docChg chg="modSld">
      <pc:chgData name="Josiah Lim" userId="S::jlim76@jh.edu::aab274b0-c759-44f1-b5c4-17be17945113" providerId="AD" clId="Web-{DECAE4FF-2B48-84EF-451F-45302F0DD4B7}" dt="2024-02-07T15:38:36.096" v="35" actId="20577"/>
      <pc:docMkLst>
        <pc:docMk/>
      </pc:docMkLst>
      <pc:sldChg chg="modSp">
        <pc:chgData name="Josiah Lim" userId="S::jlim76@jh.edu::aab274b0-c759-44f1-b5c4-17be17945113" providerId="AD" clId="Web-{DECAE4FF-2B48-84EF-451F-45302F0DD4B7}" dt="2024-02-07T15:38:36.096" v="35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DECAE4FF-2B48-84EF-451F-45302F0DD4B7}" dt="2024-02-07T15:38:36.096" v="35" actId="20577"/>
          <ac:spMkLst>
            <pc:docMk/>
            <pc:sldMk cId="59846415" sldId="701"/>
            <ac:spMk id="7" creationId="{B69686D0-04B2-1490-F04D-B7907C085DA5}"/>
          </ac:spMkLst>
        </pc:spChg>
      </pc:sldChg>
    </pc:docChg>
  </pc:docChgLst>
  <pc:docChgLst>
    <pc:chgData name="Josiah Lim" userId="S::jlim76@jh.edu::aab274b0-c759-44f1-b5c4-17be17945113" providerId="AD" clId="Web-{DE71437E-87A5-6F1D-36DE-ECA59F2F8357}"/>
    <pc:docChg chg="modSld">
      <pc:chgData name="Josiah Lim" userId="S::jlim76@jh.edu::aab274b0-c759-44f1-b5c4-17be17945113" providerId="AD" clId="Web-{DE71437E-87A5-6F1D-36DE-ECA59F2F8357}" dt="2023-09-11T11:37:22.444" v="18" actId="20577"/>
      <pc:docMkLst>
        <pc:docMk/>
      </pc:docMkLst>
      <pc:sldChg chg="modSp">
        <pc:chgData name="Josiah Lim" userId="S::jlim76@jh.edu::aab274b0-c759-44f1-b5c4-17be17945113" providerId="AD" clId="Web-{DE71437E-87A5-6F1D-36DE-ECA59F2F8357}" dt="2023-09-11T11:37:22.444" v="18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DE71437E-87A5-6F1D-36DE-ECA59F2F8357}" dt="2023-09-11T11:37:22.444" v="18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Section 3 – Least squares/linear regression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95BE-5CE6-5A9C-EA3D-400DCEA4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pic>
        <p:nvPicPr>
          <p:cNvPr id="1026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DA6D6CAD-024D-7EF4-1364-989CE45A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70" y="964661"/>
            <a:ext cx="4878659" cy="36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76201-824A-A7FC-F5A9-EA69EFCBCDE9}"/>
              </a:ext>
            </a:extLst>
          </p:cNvPr>
          <p:cNvSpPr txBox="1"/>
          <p:nvPr/>
        </p:nvSpPr>
        <p:spPr>
          <a:xfrm>
            <a:off x="3032201" y="4523627"/>
            <a:ext cx="48786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https://</a:t>
            </a:r>
            <a:r>
              <a:rPr lang="en-US" sz="700" err="1"/>
              <a:t>towardsdatascience.com</a:t>
            </a:r>
            <a:r>
              <a:rPr lang="en-US" sz="700"/>
              <a:t>/linear-regression-using-python-b136c91bf0a2</a:t>
            </a:r>
          </a:p>
        </p:txBody>
      </p:sp>
    </p:spTree>
    <p:extLst>
      <p:ext uri="{BB962C8B-B14F-4D97-AF65-F5344CB8AC3E}">
        <p14:creationId xmlns:p14="http://schemas.microsoft.com/office/powerpoint/2010/main" val="291975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3FF2-ACCC-F8BD-893B-B72F37D1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setup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FA4D7AC-0C5F-9FBD-4356-7AE581484B95}"/>
              </a:ext>
            </a:extLst>
          </p:cNvPr>
          <p:cNvSpPr txBox="1">
            <a:spLocks/>
          </p:cNvSpPr>
          <p:nvPr/>
        </p:nvSpPr>
        <p:spPr>
          <a:xfrm>
            <a:off x="529383" y="1286328"/>
            <a:ext cx="8085415" cy="30775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latin typeface="Tahoma"/>
                <a:ea typeface="Tahoma"/>
                <a:cs typeface="Tahoma"/>
              </a:rPr>
              <a:t>Aim: find the best-fitting line</a:t>
            </a:r>
            <a:r>
              <a:rPr lang="en-US">
                <a:latin typeface="Tahoma"/>
                <a:ea typeface="Tahoma"/>
                <a:cs typeface="Tahoma"/>
              </a:rPr>
              <a:t> (or hyperplane in higher dimensions) through the data points. The equation for this line in the simple linear regression case (one feature) is given by:</a:t>
            </a:r>
            <a:endParaRPr lang="en-US" sz="3200">
              <a:latin typeface="Tahoma"/>
              <a:ea typeface="Tahoma"/>
              <a:cs typeface="Tahoma"/>
            </a:endParaRPr>
          </a:p>
          <a:p>
            <a:pPr marL="229870" indent="-229870"/>
            <a:endParaRPr lang="en-US" sz="3200"/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y is the dependent variable (what we are trying to predict)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x is the independent variable (the input)</a:t>
            </a:r>
          </a:p>
          <a:p>
            <a:pPr marL="342900" indent="-342900">
              <a:buFont typeface="+mj-lt"/>
              <a:buAutoNum type="arabicPeriod"/>
            </a:pPr>
            <a:r>
              <a:rPr lang="el-GR">
                <a:latin typeface="Tahoma"/>
                <a:ea typeface="Tahoma"/>
                <a:cs typeface="Tahoma"/>
              </a:rPr>
              <a:t>β</a:t>
            </a:r>
            <a:r>
              <a:rPr lang="el-GR" baseline="-25000">
                <a:latin typeface="Tahoma"/>
                <a:ea typeface="Tahoma"/>
                <a:cs typeface="Tahoma"/>
              </a:rPr>
              <a:t>0</a:t>
            </a:r>
            <a:r>
              <a:rPr lang="el-GR">
                <a:latin typeface="Tahoma"/>
                <a:ea typeface="Tahoma"/>
                <a:cs typeface="Tahoma"/>
              </a:rPr>
              <a:t>​ </a:t>
            </a:r>
            <a:r>
              <a:rPr lang="en-US">
                <a:latin typeface="Tahoma"/>
                <a:ea typeface="Tahoma"/>
                <a:cs typeface="Tahoma"/>
              </a:rPr>
              <a:t>and </a:t>
            </a:r>
            <a:r>
              <a:rPr lang="el-GR">
                <a:latin typeface="Tahoma"/>
                <a:ea typeface="Tahoma"/>
                <a:cs typeface="Tahoma"/>
              </a:rPr>
              <a:t>β</a:t>
            </a:r>
            <a:r>
              <a:rPr lang="el-GR" baseline="-25000">
                <a:latin typeface="Tahoma"/>
                <a:ea typeface="Tahoma"/>
                <a:cs typeface="Tahoma"/>
              </a:rPr>
              <a:t>1</a:t>
            </a:r>
            <a:r>
              <a:rPr lang="el-GR">
                <a:latin typeface="Tahoma"/>
                <a:ea typeface="Tahoma"/>
                <a:cs typeface="Tahoma"/>
              </a:rPr>
              <a:t>​ </a:t>
            </a:r>
            <a:r>
              <a:rPr lang="en-US">
                <a:latin typeface="Tahoma"/>
                <a:ea typeface="Tahoma"/>
                <a:cs typeface="Tahoma"/>
              </a:rPr>
              <a:t>are the parameters we are trying to learn</a:t>
            </a:r>
          </a:p>
          <a:p>
            <a:pPr marL="342900" indent="-342900">
              <a:buFont typeface="+mj-lt"/>
              <a:buAutoNum type="arabicPeriod"/>
            </a:pPr>
            <a:r>
              <a:rPr lang="el-GR">
                <a:latin typeface="Tahoma"/>
                <a:ea typeface="Tahoma"/>
                <a:cs typeface="Tahoma"/>
              </a:rPr>
              <a:t>ϵ </a:t>
            </a:r>
            <a:r>
              <a:rPr lang="en-US">
                <a:latin typeface="Tahoma"/>
                <a:ea typeface="Tahoma"/>
                <a:cs typeface="Tahoma"/>
              </a:rPr>
              <a:t>is the error term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A4383-A161-36C3-F4C2-B2A27EA4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324100"/>
            <a:ext cx="2933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9090-1541-BE57-B615-5B0D47EC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Finding </a:t>
            </a:r>
            <a:r>
              <a:rPr lang="el-GR"/>
              <a:t>β0 </a:t>
            </a:r>
            <a:r>
              <a:rPr lang="en-US"/>
              <a:t>and </a:t>
            </a:r>
            <a:r>
              <a:rPr lang="el-GR"/>
              <a:t>β1: </a:t>
            </a:r>
            <a:r>
              <a:rPr lang="el-GR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endParaRPr lang="en-US" err="1"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9F52E-C7B6-DD91-62F5-9A396D47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88" y="2571603"/>
            <a:ext cx="6902302" cy="10591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12422-2403-172D-07FB-9E33B1DC94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81579"/>
            <a:ext cx="8085415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We get optimal </a:t>
            </a:r>
            <a:r>
              <a:rPr lang="el-GR">
                <a:latin typeface="Tahoma"/>
                <a:ea typeface="Tahoma"/>
                <a:cs typeface="Tahoma"/>
              </a:rPr>
              <a:t>β</a:t>
            </a:r>
            <a:r>
              <a:rPr lang="el-GR" sz="1100" baseline="-25000">
                <a:latin typeface="Tahoma"/>
                <a:ea typeface="Tahoma"/>
                <a:cs typeface="Tahoma"/>
              </a:rPr>
              <a:t>0</a:t>
            </a:r>
            <a:r>
              <a:rPr lang="el-GR">
                <a:latin typeface="Tahoma"/>
                <a:ea typeface="Tahoma"/>
                <a:cs typeface="Tahoma"/>
              </a:rPr>
              <a:t> </a:t>
            </a:r>
            <a:r>
              <a:rPr lang="en-US">
                <a:latin typeface="Tahoma"/>
                <a:ea typeface="Tahoma"/>
                <a:cs typeface="Tahoma"/>
              </a:rPr>
              <a:t>and </a:t>
            </a:r>
            <a:r>
              <a:rPr lang="el-GR">
                <a:latin typeface="Tahoma"/>
                <a:ea typeface="Tahoma"/>
                <a:cs typeface="Tahoma"/>
              </a:rPr>
              <a:t>β</a:t>
            </a:r>
            <a:r>
              <a:rPr lang="el-GR" sz="1100" baseline="-25000">
                <a:latin typeface="Tahoma"/>
                <a:ea typeface="Tahoma"/>
                <a:cs typeface="Tahoma"/>
              </a:rPr>
              <a:t>1</a:t>
            </a:r>
            <a:r>
              <a:rPr lang="el-GR">
                <a:latin typeface="Tahoma"/>
                <a:ea typeface="Tahoma"/>
                <a:cs typeface="Tahoma"/>
              </a:rPr>
              <a:t> </a:t>
            </a:r>
            <a:r>
              <a:rPr lang="el-GR" err="1">
                <a:latin typeface="Tahoma"/>
                <a:ea typeface="Tahoma"/>
                <a:cs typeface="Tahoma"/>
              </a:rPr>
              <a:t>by</a:t>
            </a:r>
            <a:r>
              <a:rPr lang="el-GR">
                <a:latin typeface="Tahoma"/>
                <a:ea typeface="Tahoma"/>
                <a:cs typeface="Tahoma"/>
              </a:rPr>
              <a:t> </a:t>
            </a:r>
            <a:r>
              <a:rPr lang="el-GR" b="1" err="1">
                <a:latin typeface="Tahoma"/>
                <a:ea typeface="Tahoma"/>
                <a:cs typeface="Tahoma"/>
              </a:rPr>
              <a:t>minimizing</a:t>
            </a:r>
            <a:r>
              <a:rPr lang="el-GR" b="1">
                <a:latin typeface="Tahoma"/>
                <a:ea typeface="Tahoma"/>
                <a:cs typeface="Tahoma"/>
              </a:rPr>
              <a:t> m</a:t>
            </a:r>
            <a:r>
              <a:rPr lang="en-US" b="1" err="1">
                <a:latin typeface="Tahoma"/>
                <a:ea typeface="Tahoma"/>
                <a:cs typeface="Tahoma"/>
              </a:rPr>
              <a:t>ean</a:t>
            </a:r>
            <a:r>
              <a:rPr lang="en-US" b="1">
                <a:latin typeface="Tahoma"/>
                <a:ea typeface="Tahoma"/>
                <a:cs typeface="Tahoma"/>
              </a:rPr>
              <a:t> squared error (MSE)</a:t>
            </a:r>
            <a:endParaRPr lang="en-US"/>
          </a:p>
          <a:p>
            <a:pPr marL="285750" indent="-285750"/>
            <a:r>
              <a:rPr lang="en-US">
                <a:latin typeface="Tahoma"/>
                <a:ea typeface="Tahoma"/>
                <a:cs typeface="Tahoma"/>
              </a:rPr>
              <a:t>MSE is thus the "loss function"</a:t>
            </a:r>
            <a:endParaRPr lang="en-US"/>
          </a:p>
          <a:p>
            <a:pPr marL="285750" indent="-285750"/>
            <a:r>
              <a:rPr lang="en-US">
                <a:latin typeface="Tahoma"/>
                <a:ea typeface="Tahoma"/>
                <a:cs typeface="Tahoma"/>
              </a:rPr>
              <a:t>treat </a:t>
            </a:r>
            <a:r>
              <a:rPr lang="el-GR">
                <a:latin typeface="Tahoma"/>
                <a:ea typeface="Tahoma"/>
                <a:cs typeface="Tahoma"/>
              </a:rPr>
              <a:t>β </a:t>
            </a:r>
            <a:r>
              <a:rPr lang="el-GR" err="1">
                <a:latin typeface="Tahoma"/>
                <a:ea typeface="Tahoma"/>
                <a:cs typeface="Tahoma"/>
              </a:rPr>
              <a:t>as</a:t>
            </a:r>
            <a:r>
              <a:rPr lang="el-GR">
                <a:latin typeface="Tahoma"/>
                <a:ea typeface="Tahoma"/>
                <a:cs typeface="Tahoma"/>
              </a:rPr>
              <a:t> a </a:t>
            </a:r>
            <a:r>
              <a:rPr lang="el-GR" err="1">
                <a:latin typeface="Tahoma"/>
                <a:ea typeface="Tahoma"/>
                <a:cs typeface="Tahoma"/>
              </a:rPr>
              <a:t>vector</a:t>
            </a:r>
            <a:r>
              <a:rPr lang="el-GR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l-GR">
                <a:latin typeface="Tahoma"/>
                <a:ea typeface="Tahoma"/>
                <a:cs typeface="Tahoma"/>
              </a:rPr>
              <a:t>β0, β1)</a:t>
            </a:r>
            <a:endParaRPr lang="en-US"/>
          </a:p>
          <a:p>
            <a:pPr marL="229870" indent="-22987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7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E625-25A2-9864-78B2-52858F5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Finding </a:t>
            </a:r>
            <a:r>
              <a:rPr lang="el-GR"/>
              <a:t>β0 </a:t>
            </a:r>
            <a:r>
              <a:rPr lang="en-US"/>
              <a:t>and </a:t>
            </a:r>
            <a:r>
              <a:rPr lang="el-GR"/>
              <a:t>β1: </a:t>
            </a:r>
            <a:r>
              <a:rPr lang="el-GR" err="1"/>
              <a:t>derivatives</a:t>
            </a:r>
            <a:endParaRPr lang="el-GR" err="1">
              <a:solidFill>
                <a:srgbClr val="002D72"/>
              </a:solidFill>
              <a:ea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2A2F0-B560-BD14-39BA-5AF5F701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307" y="2368516"/>
            <a:ext cx="5657385" cy="2260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8648A-469A-D2BA-D727-3CB9D5AD1579}"/>
              </a:ext>
            </a:extLst>
          </p:cNvPr>
          <p:cNvSpPr txBox="1"/>
          <p:nvPr/>
        </p:nvSpPr>
        <p:spPr>
          <a:xfrm>
            <a:off x="533919" y="1291298"/>
            <a:ext cx="74415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>
                <a:latin typeface="Tahoma"/>
                <a:ea typeface="Tahoma"/>
                <a:cs typeface="Tahoma"/>
              </a:rPr>
              <a:t>To minimize the loss function, we take the </a:t>
            </a:r>
            <a:r>
              <a:rPr lang="en-US" sz="1600" b="1">
                <a:latin typeface="Tahoma"/>
                <a:ea typeface="Tahoma"/>
                <a:cs typeface="Tahoma"/>
              </a:rPr>
              <a:t>partial derivatives of L(</a:t>
            </a:r>
            <a:r>
              <a:rPr lang="el-GR" sz="1600" b="1">
                <a:latin typeface="Tahoma"/>
                <a:ea typeface="Tahoma"/>
                <a:cs typeface="Tahoma"/>
              </a:rPr>
              <a:t>β)</a:t>
            </a:r>
            <a:r>
              <a:rPr lang="el-GR" sz="1600">
                <a:latin typeface="Tahoma"/>
                <a:ea typeface="Tahoma"/>
                <a:cs typeface="Tahoma"/>
              </a:rPr>
              <a:t> </a:t>
            </a:r>
            <a:r>
              <a:rPr lang="en-US" sz="1600">
                <a:latin typeface="Tahoma"/>
                <a:ea typeface="Tahoma"/>
                <a:cs typeface="Tahoma"/>
              </a:rPr>
              <a:t>with respect to each parameter.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>
                <a:latin typeface="Tahoma"/>
                <a:ea typeface="Tahoma"/>
                <a:cs typeface="Tahoma"/>
              </a:rPr>
              <a:t>Set equations to zero</a:t>
            </a:r>
            <a:r>
              <a:rPr lang="en-US" sz="1600">
                <a:latin typeface="Tahoma"/>
                <a:ea typeface="Tahoma"/>
                <a:cs typeface="Tahoma"/>
              </a:rPr>
              <a:t>, and </a:t>
            </a:r>
            <a:r>
              <a:rPr lang="en-US" sz="1600" b="1">
                <a:latin typeface="Tahoma"/>
                <a:ea typeface="Tahoma"/>
                <a:cs typeface="Tahoma"/>
              </a:rPr>
              <a:t>solve.</a:t>
            </a:r>
            <a:r>
              <a:rPr lang="en-US" sz="1600">
                <a:latin typeface="Tahoma"/>
                <a:ea typeface="Tahoma"/>
                <a:cs typeface="Tahoma"/>
              </a:rPr>
              <a:t> 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2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BDDE-E319-45C8-784A-BEC0AF63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Finding </a:t>
            </a:r>
            <a:r>
              <a:rPr lang="el-GR"/>
              <a:t>β0 </a:t>
            </a:r>
            <a:r>
              <a:rPr lang="en-US"/>
              <a:t>and </a:t>
            </a:r>
            <a:r>
              <a:rPr lang="el-GR"/>
              <a:t>β1: </a:t>
            </a:r>
            <a:r>
              <a:rPr lang="el-GR" err="1"/>
              <a:t>final</a:t>
            </a:r>
            <a:r>
              <a:rPr lang="el-GR"/>
              <a:t> </a:t>
            </a:r>
            <a:r>
              <a:rPr lang="el-GR" err="1"/>
              <a:t>solution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F6DF-C954-2007-46E1-EA1F52D2A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Magically, the optimal </a:t>
            </a:r>
            <a:r>
              <a:rPr lang="el-GR">
                <a:latin typeface="Tahoma"/>
                <a:ea typeface="Tahoma"/>
                <a:cs typeface="Tahoma"/>
              </a:rPr>
              <a:t>β </a:t>
            </a:r>
            <a:r>
              <a:rPr lang="en-US">
                <a:latin typeface="Tahoma"/>
                <a:ea typeface="Tahoma"/>
                <a:cs typeface="Tahoma"/>
              </a:rPr>
              <a:t>has a nice matrix expression:</a:t>
            </a:r>
            <a:endParaRPr lang="en-US"/>
          </a:p>
          <a:p>
            <a:pPr marL="229870" indent="-229870"/>
            <a:endParaRPr lang="en-US"/>
          </a:p>
          <a:p>
            <a:pPr marL="229870" indent="-229870"/>
            <a:endParaRPr lang="en-US"/>
          </a:p>
          <a:p>
            <a:pPr marL="229870" indent="-229870"/>
            <a:endParaRPr lang="en-US"/>
          </a:p>
          <a:p>
            <a:pPr marL="229870" indent="-229870"/>
            <a:r>
              <a:rPr lang="el-GR">
                <a:latin typeface="KaTeX_Main"/>
                <a:ea typeface="Tahoma"/>
                <a:cs typeface="Tahoma"/>
              </a:rPr>
              <a:t>β</a:t>
            </a:r>
            <a:r>
              <a:rPr lang="el-GR">
                <a:effectLst/>
                <a:latin typeface="Tahoma"/>
                <a:ea typeface="Tahoma"/>
                <a:cs typeface="Tahoma"/>
              </a:rPr>
              <a:t> </a:t>
            </a:r>
            <a:r>
              <a:rPr lang="en-US">
                <a:effectLst/>
                <a:latin typeface="Tahoma"/>
                <a:ea typeface="Tahoma"/>
                <a:cs typeface="Tahoma"/>
              </a:rPr>
              <a:t>is the vector of parameters (</a:t>
            </a:r>
            <a:r>
              <a:rPr lang="el-GR" b="0" i="0">
                <a:effectLst/>
                <a:latin typeface="KaTeX_Main"/>
                <a:ea typeface="Tahoma"/>
                <a:cs typeface="Tahoma"/>
              </a:rPr>
              <a:t>β</a:t>
            </a:r>
            <a:r>
              <a:rPr lang="el-GR" b="0" i="0" baseline="-25000">
                <a:effectLst/>
                <a:latin typeface="KaTeX_Main"/>
                <a:ea typeface="Tahoma"/>
                <a:cs typeface="Tahoma"/>
              </a:rPr>
              <a:t>0</a:t>
            </a:r>
            <a:r>
              <a:rPr lang="el-GR">
                <a:effectLst/>
                <a:latin typeface="Tahoma"/>
                <a:ea typeface="Tahoma"/>
                <a:cs typeface="Tahoma"/>
              </a:rPr>
              <a:t> </a:t>
            </a:r>
            <a:r>
              <a:rPr lang="en-US">
                <a:effectLst/>
                <a:latin typeface="Tahoma"/>
                <a:ea typeface="Tahoma"/>
                <a:cs typeface="Tahoma"/>
              </a:rPr>
              <a:t>and </a:t>
            </a:r>
            <a:r>
              <a:rPr lang="el-GR" b="0" i="0">
                <a:effectLst/>
                <a:latin typeface="KaTeX_Main"/>
                <a:ea typeface="Tahoma"/>
                <a:cs typeface="Tahoma"/>
              </a:rPr>
              <a:t>β</a:t>
            </a:r>
            <a:r>
              <a:rPr lang="el-GR" b="0" i="0" baseline="-25000">
                <a:effectLst/>
                <a:latin typeface="KaTeX_Main"/>
                <a:ea typeface="Tahoma"/>
                <a:cs typeface="Tahoma"/>
              </a:rPr>
              <a:t>1</a:t>
            </a:r>
            <a:r>
              <a:rPr lang="el-GR" b="0" i="0">
                <a:effectLst/>
                <a:latin typeface="KaTeX_Main"/>
                <a:ea typeface="Tahoma"/>
                <a:cs typeface="Tahoma"/>
              </a:rPr>
              <a:t>​</a:t>
            </a:r>
            <a:r>
              <a:rPr lang="el-GR">
                <a:effectLst/>
                <a:latin typeface="Tahoma"/>
                <a:ea typeface="Tahoma"/>
                <a:cs typeface="Tahoma"/>
              </a:rPr>
              <a:t>)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b="0" i="1">
                <a:effectLst/>
                <a:latin typeface="KaTeX_Math"/>
                <a:ea typeface="Tahoma"/>
                <a:cs typeface="Tahoma"/>
              </a:rPr>
              <a:t>X</a:t>
            </a:r>
            <a:r>
              <a:rPr lang="en-US">
                <a:effectLst/>
                <a:latin typeface="Tahoma"/>
                <a:ea typeface="Tahoma"/>
                <a:cs typeface="Tahoma"/>
              </a:rPr>
              <a:t> is the matrix of feature values (</a:t>
            </a:r>
            <a:r>
              <a:rPr lang="en-US" b="1" u="sng">
                <a:latin typeface="Tahoma"/>
                <a:ea typeface="Tahoma"/>
                <a:cs typeface="Tahoma"/>
              </a:rPr>
              <a:t>TRAINING</a:t>
            </a:r>
            <a:r>
              <a:rPr lang="en-US" b="1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data, with</a:t>
            </a:r>
            <a:r>
              <a:rPr lang="en-US">
                <a:effectLst/>
                <a:latin typeface="Tahoma"/>
                <a:ea typeface="Tahoma"/>
                <a:cs typeface="Tahoma"/>
              </a:rPr>
              <a:t> a column of ones added to represent the intercept term)</a:t>
            </a:r>
          </a:p>
          <a:p>
            <a:pPr marL="229870" indent="-229870"/>
            <a:r>
              <a:rPr lang="en-US" b="0" i="1">
                <a:effectLst/>
                <a:latin typeface="KaTeX_Math"/>
                <a:ea typeface="Tahoma"/>
                <a:cs typeface="Tahoma"/>
              </a:rPr>
              <a:t>y</a:t>
            </a:r>
            <a:r>
              <a:rPr lang="en-US">
                <a:effectLst/>
                <a:latin typeface="Tahoma"/>
                <a:ea typeface="Tahoma"/>
                <a:cs typeface="Tahoma"/>
              </a:rPr>
              <a:t> is the vector of target values</a:t>
            </a:r>
            <a:r>
              <a:rPr lang="en-US">
                <a:latin typeface="Tahoma"/>
                <a:ea typeface="Tahoma"/>
                <a:cs typeface="Tahoma"/>
              </a:rPr>
              <a:t> (</a:t>
            </a:r>
            <a:r>
              <a:rPr lang="en-US" b="1" u="sng">
                <a:latin typeface="Tahoma"/>
                <a:ea typeface="Tahoma"/>
                <a:cs typeface="Tahoma"/>
              </a:rPr>
              <a:t>TRAINING</a:t>
            </a:r>
            <a:r>
              <a:rPr lang="en-US" b="1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data)</a:t>
            </a:r>
            <a:endParaRPr lang="en-US">
              <a:effectLst/>
            </a:endParaRP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The term                  is known as the pseudoinverse of the matrix </a:t>
            </a:r>
            <a:r>
              <a:rPr lang="en-US" b="0" i="1">
                <a:effectLst/>
                <a:latin typeface="KaTeX_Math"/>
                <a:ea typeface="Tahoma"/>
                <a:cs typeface="Tahoma"/>
              </a:rPr>
              <a:t>X</a:t>
            </a:r>
            <a:endParaRPr lang="en-US">
              <a:effectLst/>
              <a:ea typeface="Tahoma"/>
              <a:cs typeface="Tahoma"/>
            </a:endParaRPr>
          </a:p>
          <a:p>
            <a:pPr marL="229870" indent="-22987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754E3-DC18-9299-BF0B-3E1E48EF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779751"/>
            <a:ext cx="34163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215E4-ED1C-5663-6F1D-D949B29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31" y="3820648"/>
            <a:ext cx="1091271" cy="2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35E0-3770-9F1B-1D4C-2F1FBE37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Making Predictions on </a:t>
            </a:r>
            <a:r>
              <a:rPr lang="en-US" u="sng"/>
              <a:t>TEST</a:t>
            </a:r>
            <a:r>
              <a:rPr lang="en-US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C742B-5E48-88CE-C5AD-1A315F9BC0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Optimal </a:t>
            </a:r>
            <a:r>
              <a:rPr lang="el-GR">
                <a:latin typeface="Tahoma"/>
                <a:ea typeface="Tahoma"/>
                <a:cs typeface="Tahoma"/>
              </a:rPr>
              <a:t>β: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Predictions on </a:t>
            </a:r>
            <a:r>
              <a:rPr lang="en-US" b="1" u="sng">
                <a:latin typeface="Tahoma"/>
                <a:ea typeface="Tahoma"/>
                <a:cs typeface="Tahoma"/>
              </a:rPr>
              <a:t>TEST</a:t>
            </a:r>
            <a:r>
              <a:rPr lang="en-US">
                <a:latin typeface="Tahoma"/>
                <a:ea typeface="Tahoma"/>
                <a:cs typeface="Tahoma"/>
              </a:rPr>
              <a:t> data x using the equation: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D0EB4-E95A-A521-0114-C6BCD8A2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36" y="3154136"/>
            <a:ext cx="2222500" cy="558800"/>
          </a:xfrm>
          <a:prstGeom prst="rect">
            <a:avLst/>
          </a:prstGeom>
        </p:spPr>
      </p:pic>
      <p:pic>
        <p:nvPicPr>
          <p:cNvPr id="6" name="Picture 5" descr="A group of black letters&#10;&#10;Description automatically generated">
            <a:extLst>
              <a:ext uri="{FF2B5EF4-FFF2-40B4-BE49-F238E27FC236}">
                <a16:creationId xmlns:a16="http://schemas.microsoft.com/office/drawing/2014/main" id="{F6E6348B-FEB9-8B3D-CD76-8B62BC19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13" y="1824686"/>
            <a:ext cx="3416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653-868C-6DEF-DFA3-F7CC3484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higher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E2AAF-2469-C2F0-5003-35FFF567EA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linear regression model can be represented as:</a:t>
            </a:r>
          </a:p>
          <a:p>
            <a:r>
              <a:rPr lang="en-US" b="0" i="1">
                <a:effectLst/>
                <a:latin typeface="KaTeX_Math"/>
              </a:rPr>
              <a:t>y</a:t>
            </a:r>
            <a:r>
              <a:rPr lang="en-US"/>
              <a:t> is the </a:t>
            </a:r>
            <a:r>
              <a:rPr lang="en-US" b="0" i="1">
                <a:effectLst/>
                <a:latin typeface="KaTeX_Math"/>
              </a:rPr>
              <a:t>n</a:t>
            </a:r>
            <a:r>
              <a:rPr lang="en-US" b="0" i="0">
                <a:effectLst/>
                <a:latin typeface="KaTeX_Main"/>
              </a:rPr>
              <a:t>×1</a:t>
            </a:r>
            <a:r>
              <a:rPr lang="en-US">
                <a:effectLst/>
              </a:rPr>
              <a:t> vector of target values</a:t>
            </a:r>
          </a:p>
          <a:p>
            <a:r>
              <a:rPr lang="en-US" b="0" i="1">
                <a:effectLst/>
                <a:latin typeface="KaTeX_Math"/>
              </a:rPr>
              <a:t>X</a:t>
            </a:r>
            <a:r>
              <a:rPr lang="en-US">
                <a:effectLst/>
              </a:rPr>
              <a:t> is the </a:t>
            </a:r>
            <a:r>
              <a:rPr lang="en-US" b="0" i="1" err="1">
                <a:effectLst/>
                <a:latin typeface="KaTeX_Math"/>
              </a:rPr>
              <a:t>n</a:t>
            </a:r>
            <a:r>
              <a:rPr lang="en-US" b="0" i="0" err="1">
                <a:effectLst/>
                <a:latin typeface="KaTeX_Main"/>
              </a:rPr>
              <a:t>×</a:t>
            </a:r>
            <a:r>
              <a:rPr lang="en-US" b="0" i="1" err="1">
                <a:effectLst/>
                <a:latin typeface="KaTeX_Math"/>
              </a:rPr>
              <a:t>d</a:t>
            </a:r>
            <a:r>
              <a:rPr lang="en-US">
                <a:effectLst/>
              </a:rPr>
              <a:t> matrix of feature values</a:t>
            </a:r>
          </a:p>
          <a:p>
            <a:r>
              <a:rPr lang="el-GR" b="0" i="0">
                <a:effectLst/>
                <a:latin typeface="KaTeX_Main"/>
              </a:rPr>
              <a:t>β</a:t>
            </a:r>
            <a:r>
              <a:rPr lang="el-GR">
                <a:effectLst/>
              </a:rPr>
              <a:t> </a:t>
            </a:r>
            <a:r>
              <a:rPr lang="en-US">
                <a:effectLst/>
              </a:rPr>
              <a:t>is the </a:t>
            </a:r>
            <a:r>
              <a:rPr lang="en-US" b="0" i="1">
                <a:effectLst/>
                <a:latin typeface="KaTeX_Math"/>
              </a:rPr>
              <a:t>d</a:t>
            </a:r>
            <a:r>
              <a:rPr lang="en-US" b="0" i="0">
                <a:effectLst/>
                <a:latin typeface="KaTeX_Main"/>
              </a:rPr>
              <a:t>×1</a:t>
            </a:r>
            <a:r>
              <a:rPr lang="en-US">
                <a:effectLst/>
              </a:rPr>
              <a:t> vector of parameters</a:t>
            </a:r>
          </a:p>
          <a:p>
            <a:r>
              <a:rPr lang="el-GR" b="0" i="1">
                <a:effectLst/>
                <a:latin typeface="KaTeX_Math"/>
              </a:rPr>
              <a:t>ϵ</a:t>
            </a:r>
            <a:r>
              <a:rPr lang="el-GR">
                <a:effectLst/>
              </a:rPr>
              <a:t> </a:t>
            </a:r>
            <a:r>
              <a:rPr lang="en-US">
                <a:effectLst/>
              </a:rPr>
              <a:t>is the </a:t>
            </a:r>
            <a:r>
              <a:rPr lang="en-US" b="0" i="1">
                <a:effectLst/>
                <a:latin typeface="KaTeX_Math"/>
              </a:rPr>
              <a:t>n</a:t>
            </a:r>
            <a:r>
              <a:rPr lang="en-US" b="0" i="0">
                <a:effectLst/>
                <a:latin typeface="KaTeX_Main"/>
              </a:rPr>
              <a:t>×1</a:t>
            </a:r>
            <a:r>
              <a:rPr lang="en-US">
                <a:effectLst/>
              </a:rPr>
              <a:t> vector of error terms</a:t>
            </a:r>
          </a:p>
          <a:p>
            <a:endParaRPr lang="en-US"/>
          </a:p>
          <a:p>
            <a:r>
              <a:rPr lang="en-US"/>
              <a:t>Loss function: </a:t>
            </a:r>
          </a:p>
          <a:p>
            <a:endParaRPr lang="en-US"/>
          </a:p>
          <a:p>
            <a:r>
              <a:rPr lang="en-US"/>
              <a:t>Solution to the optimization 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8FFBB-26AC-1D17-7B02-7823C5B2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51" y="1356030"/>
            <a:ext cx="1450820" cy="38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249C8C-60F7-91BF-739F-72E5E3A6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13" y="3220858"/>
            <a:ext cx="1845681" cy="49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48C81-F7A2-ABD9-71AE-3FB1B929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107" y="3873572"/>
            <a:ext cx="2126164" cy="4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02194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168931df-3f45-4445-be76-105235143e52"/>
    <ds:schemaRef ds:uri="3e5a8573-441a-49f5-9727-beedb7b6e988"/>
    <ds:schemaRef ds:uri="caa40609-5775-4666-b568-08547a9d0f5a"/>
    <ds:schemaRef ds:uri="dd5f5d59-096f-46a6-9789-9bdc84ecf739"/>
    <ds:schemaRef ds:uri="e3b5c32c-df6c-443f-b08b-73d85d62f2b5"/>
    <ds:schemaRef ds:uri="feee64d4-4f51-4a63-bef2-a72d36daf4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C2033B4-184F-4003-8EAC-9CF40BD69693}">
  <ds:schemaRefs>
    <ds:schemaRef ds:uri="3e5a8573-441a-49f5-9727-beedb7b6e988"/>
    <ds:schemaRef ds:uri="dd5f5d59-096f-46a6-9789-9bdc84ecf7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Application>Microsoft Office PowerPoint</Application>
  <PresentationFormat>On-screen Show (16:9)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EP Presentation Theme - Simple</vt:lpstr>
      <vt:lpstr>1_EP Presentation Theme - Fancy</vt:lpstr>
      <vt:lpstr>2_EP Presentation Theme - Special</vt:lpstr>
      <vt:lpstr>Introduction to Data Science</vt:lpstr>
      <vt:lpstr>Linear Regression</vt:lpstr>
      <vt:lpstr>Problem setup</vt:lpstr>
      <vt:lpstr>Finding β0 and β1: loss function</vt:lpstr>
      <vt:lpstr>Finding β0 and β1: derivatives</vt:lpstr>
      <vt:lpstr>Finding β0 and β1: final solution</vt:lpstr>
      <vt:lpstr>Making Predictions on TEST data</vt:lpstr>
      <vt:lpstr>In higher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revision>1</cp:revision>
  <dcterms:created xsi:type="dcterms:W3CDTF">2023-09-10T21:19:54Z</dcterms:created>
  <dcterms:modified xsi:type="dcterms:W3CDTF">2024-02-07T21:07:47Z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0x0101009BF90443D3CB2D4298C80C3E1E1C1970</vt:lpwstr>
  </property>
  <property fmtid="{D5CDD505-2E9C-101B-9397-08002B2CF9AE}" pid="3" name="MediaServiceImageTags">
    <vt:lpwstr/>
  </property>
</Properties>
</file>